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3" r:id="rId6"/>
    <p:sldId id="261" r:id="rId7"/>
    <p:sldId id="267" r:id="rId8"/>
    <p:sldId id="275" r:id="rId9"/>
    <p:sldId id="276" r:id="rId10"/>
    <p:sldId id="268" r:id="rId11"/>
    <p:sldId id="270" r:id="rId12"/>
    <p:sldId id="272" r:id="rId13"/>
    <p:sldId id="271" r:id="rId14"/>
    <p:sldId id="262" r:id="rId15"/>
    <p:sldId id="264" r:id="rId16"/>
    <p:sldId id="269" r:id="rId17"/>
    <p:sldId id="273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487" autoAdjust="0"/>
    <p:restoredTop sz="94660"/>
  </p:normalViewPr>
  <p:slideViewPr>
    <p:cSldViewPr>
      <p:cViewPr>
        <p:scale>
          <a:sx n="75" d="100"/>
          <a:sy n="75" d="100"/>
        </p:scale>
        <p:origin x="-264" y="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19251-A42A-40D3-BFB1-F082B6CBFCF8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3E2BB-E1CD-4F57-994F-84D1FB822D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B25EE-3B2A-44D3-95D5-404779E2B18E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BDCDA-39A4-4092-8166-DCC0D3BAE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None/>
            </a:pPr>
            <a:r>
              <a:rPr lang="en-US" b="1" dirty="0"/>
              <a:t>1.Quantitative measures – readability and other scores of text complexity often best measured by computer software.</a:t>
            </a:r>
          </a:p>
          <a:p>
            <a:pPr>
              <a:buFont typeface="Wingdings" charset="2"/>
              <a:buNone/>
            </a:pPr>
            <a:endParaRPr lang="en-US" b="1" dirty="0"/>
          </a:p>
          <a:p>
            <a:pPr>
              <a:buFont typeface="Wingdings" charset="2"/>
              <a:buNone/>
            </a:pPr>
            <a:r>
              <a:rPr lang="en-US" b="1" dirty="0"/>
              <a:t>2.Qualitative measures – levels of meaning, structure, language conventionality and clarity, and knowledge demands often best measured by an attentive human reader.</a:t>
            </a:r>
          </a:p>
          <a:p>
            <a:pPr>
              <a:buFont typeface="Wingdings" charset="2"/>
              <a:buNone/>
            </a:pPr>
            <a:endParaRPr lang="en-US" b="1" dirty="0"/>
          </a:p>
          <a:p>
            <a:pPr>
              <a:buFont typeface="Wingdings" charset="2"/>
              <a:buNone/>
            </a:pPr>
            <a:r>
              <a:rPr lang="en-US" b="1" dirty="0"/>
              <a:t>3. Reader and Task considerations – background knowledge of reader, motivation, interests, and complexity generated by tasks assigned often best made by educators employing their professional judgment.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FE7C3-8980-1844-A33D-AE7840BE10F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62047FC-BF47-4C00-8A4C-7672FF5123B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8B230E6-35A4-4339-B606-A1E34F252A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Unpacking Text Complexity</a:t>
            </a:r>
            <a:br>
              <a:rPr lang="en-US" dirty="0" smtClean="0"/>
            </a:br>
            <a:r>
              <a:rPr lang="en-US" dirty="0" smtClean="0"/>
              <a:t>Grades 4-5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Peg Isakson</a:t>
            </a:r>
          </a:p>
          <a:p>
            <a:pPr algn="ctr"/>
            <a:r>
              <a:rPr lang="en-US" dirty="0" smtClean="0"/>
              <a:t>Legacy of Reading, LLC</a:t>
            </a:r>
          </a:p>
          <a:p>
            <a:pPr algn="ctr"/>
            <a:r>
              <a:rPr lang="en-US" dirty="0" smtClean="0"/>
              <a:t>February, 2013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Caution:  </a:t>
            </a:r>
            <a:r>
              <a:rPr lang="en-US" dirty="0" err="1" smtClean="0"/>
              <a:t>Metametrics</a:t>
            </a:r>
            <a:r>
              <a:rPr lang="en-US" dirty="0" smtClean="0"/>
              <a:t> uses the phrase “Text Complexity Grade Bands.”  This is NOT about a student assessment NOR a cut score for student placement.</a:t>
            </a:r>
          </a:p>
          <a:p>
            <a:endParaRPr lang="en-US" dirty="0" smtClean="0"/>
          </a:p>
          <a:p>
            <a:r>
              <a:rPr lang="en-US" dirty="0" smtClean="0"/>
              <a:t>This IS about the level of text that might be used in a classroom and how a teacher would use the </a:t>
            </a:r>
            <a:r>
              <a:rPr lang="en-US" dirty="0" err="1" smtClean="0"/>
              <a:t>lexile</a:t>
            </a:r>
            <a:r>
              <a:rPr lang="en-US" dirty="0" smtClean="0"/>
              <a:t> of a text to determine the choice of instructional strategy and/or scaffolding.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Metametrics</a:t>
            </a:r>
            <a:r>
              <a:rPr lang="en-US" dirty="0" smtClean="0"/>
              <a:t>, Inc. </a:t>
            </a:r>
            <a:r>
              <a:rPr lang="en-US" u="sng" dirty="0" smtClean="0"/>
              <a:t>Text Complexity </a:t>
            </a:r>
            <a:r>
              <a:rPr lang="en-US" dirty="0" err="1" smtClean="0"/>
              <a:t>Lexile</a:t>
            </a:r>
            <a:r>
              <a:rPr lang="en-US" dirty="0" smtClean="0"/>
              <a:t> bands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Use Range of Reading and Complexity of Text to</a:t>
            </a:r>
            <a:r>
              <a:rPr lang="en-US" dirty="0" smtClean="0"/>
              <a:t>:</a:t>
            </a:r>
          </a:p>
          <a:p>
            <a:r>
              <a:rPr lang="en-US" u="sng" dirty="0" smtClean="0"/>
              <a:t>Grade Four</a:t>
            </a:r>
            <a:r>
              <a:rPr lang="en-US" dirty="0" smtClean="0"/>
              <a:t>: By the end of the year, read and comprehend literature, including stories, dramas, and poetry, in the grades 4-5 text complexity band proficiently, </a:t>
            </a:r>
            <a:r>
              <a:rPr lang="en-US" u="sng" dirty="0" smtClean="0"/>
              <a:t>with scaffolding as needed at the high end of the range.</a:t>
            </a:r>
          </a:p>
          <a:p>
            <a:r>
              <a:rPr lang="en-US" u="sng" dirty="0" smtClean="0"/>
              <a:t>Grade Five</a:t>
            </a:r>
            <a:r>
              <a:rPr lang="en-US" dirty="0" smtClean="0"/>
              <a:t>: By the end of the year, read and comprehend literature, including stories, dramas and poetry, </a:t>
            </a:r>
            <a:r>
              <a:rPr lang="en-US" u="sng" dirty="0" smtClean="0"/>
              <a:t>at the high end of the grades 4-5 text complexity band independently and proficiently.</a:t>
            </a:r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Colorado Academic Standard: </a:t>
            </a:r>
            <a:br>
              <a:rPr lang="en-US" sz="3200" dirty="0" smtClean="0"/>
            </a:br>
            <a:r>
              <a:rPr lang="en-US" sz="3200" dirty="0" smtClean="0"/>
              <a:t>Reading for All Purposes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Use Range of Reading and Complexity of Text to:</a:t>
            </a:r>
          </a:p>
          <a:p>
            <a:r>
              <a:rPr lang="en-US" u="sng" dirty="0" smtClean="0"/>
              <a:t>Grade four</a:t>
            </a:r>
            <a:r>
              <a:rPr lang="en-US" dirty="0" smtClean="0"/>
              <a:t>:  By the end of the year, read and comprehend informational texts, including history/social studies/ science, and technical texts, in the grades 4-5 text complexity band proficiently, </a:t>
            </a:r>
            <a:r>
              <a:rPr lang="en-US" u="sng" dirty="0" smtClean="0"/>
              <a:t>with scaffolding as needed at the high end of the range.</a:t>
            </a:r>
          </a:p>
          <a:p>
            <a:r>
              <a:rPr lang="en-US" u="sng" dirty="0" smtClean="0"/>
              <a:t>Grade five: </a:t>
            </a:r>
            <a:r>
              <a:rPr lang="en-US" dirty="0" smtClean="0"/>
              <a:t>…………………., </a:t>
            </a:r>
            <a:r>
              <a:rPr lang="en-US" u="sng" dirty="0" smtClean="0"/>
              <a:t>at the high end of the grades 4-5 text complexity band independently and proficiently.</a:t>
            </a:r>
            <a:endParaRPr lang="en-US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Colorado Academic Standards</a:t>
            </a:r>
            <a:br>
              <a:rPr lang="en-US" sz="3200" dirty="0" smtClean="0"/>
            </a:br>
            <a:r>
              <a:rPr lang="en-US" sz="3200" dirty="0" smtClean="0"/>
              <a:t>Reading for All Purposes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“high end of the range”  or “high end of the text complexity band truly mean?  </a:t>
            </a:r>
            <a:r>
              <a:rPr lang="en-US" dirty="0" err="1" smtClean="0"/>
              <a:t>Metametrics</a:t>
            </a:r>
            <a:r>
              <a:rPr lang="en-US" dirty="0" smtClean="0"/>
              <a:t> did not mean the band or range to be a cut score.			</a:t>
            </a:r>
          </a:p>
          <a:p>
            <a:pPr lvl="8">
              <a:buNone/>
            </a:pPr>
            <a:r>
              <a:rPr lang="en-US" dirty="0" smtClean="0"/>
              <a:t>					</a:t>
            </a:r>
          </a:p>
          <a:p>
            <a:r>
              <a:rPr lang="en-US" sz="2000" u="sng" dirty="0" smtClean="0"/>
              <a:t>Current </a:t>
            </a:r>
            <a:r>
              <a:rPr lang="en-US" sz="2000" u="sng" dirty="0" err="1" smtClean="0"/>
              <a:t>Lexile</a:t>
            </a:r>
            <a:r>
              <a:rPr lang="en-US" sz="2000" u="sng" dirty="0" smtClean="0"/>
              <a:t> Band</a:t>
            </a:r>
            <a:r>
              <a:rPr lang="en-US" sz="2000" dirty="0" smtClean="0"/>
              <a:t>      </a:t>
            </a:r>
            <a:r>
              <a:rPr lang="en-US" sz="2000" u="sng" dirty="0" smtClean="0"/>
              <a:t>CCSS “Stretch” Band </a:t>
            </a:r>
            <a:r>
              <a:rPr lang="en-US" sz="2000" dirty="0" smtClean="0"/>
              <a:t>       </a:t>
            </a:r>
            <a:r>
              <a:rPr lang="en-US" sz="2000" u="sng" dirty="0" smtClean="0"/>
              <a:t>cde.org</a:t>
            </a:r>
          </a:p>
          <a:p>
            <a:pPr lvl="8">
              <a:buNone/>
            </a:pPr>
            <a:r>
              <a:rPr lang="en-US" dirty="0" smtClean="0"/>
              <a:t>			</a:t>
            </a:r>
          </a:p>
          <a:p>
            <a:pPr>
              <a:buNone/>
            </a:pPr>
            <a:r>
              <a:rPr lang="en-US" dirty="0" smtClean="0"/>
              <a:t>  2-3   450L-725L	420L</a:t>
            </a:r>
            <a:r>
              <a:rPr lang="en-US" b="1" dirty="0" smtClean="0"/>
              <a:t>- </a:t>
            </a:r>
            <a:r>
              <a:rPr lang="en-US" dirty="0" smtClean="0"/>
              <a:t>820L </a:t>
            </a:r>
            <a:r>
              <a:rPr lang="en-US" b="1" dirty="0" smtClean="0"/>
              <a:t>   </a:t>
            </a:r>
            <a:r>
              <a:rPr lang="en-US" dirty="0" smtClean="0"/>
              <a:t>(450-790)</a:t>
            </a:r>
            <a:r>
              <a:rPr lang="en-US" b="1" dirty="0" smtClean="0"/>
              <a:t> 	</a:t>
            </a:r>
          </a:p>
          <a:p>
            <a:pPr>
              <a:buNone/>
            </a:pPr>
            <a:r>
              <a:rPr lang="en-US" dirty="0" smtClean="0"/>
              <a:t>  4-5   645L–845L	740L –1010L  (770-980)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another day: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79749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do you “change up” or differentiate the levels of reading for your students?</a:t>
            </a:r>
          </a:p>
          <a:p>
            <a:r>
              <a:rPr lang="en-US" dirty="0" smtClean="0"/>
              <a:t>How do you “change up” the tasks you ask your students to do?</a:t>
            </a:r>
          </a:p>
          <a:p>
            <a:r>
              <a:rPr lang="en-US" dirty="0" smtClean="0"/>
              <a:t>How do you “change up” the way you, the teacher, support and teach (scaffold) your students?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362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Before we finish “unpacking,” let’s discuss how teachers “change up” or differentiate in a classroom - based upon the text complexity.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Read-aloud</a:t>
            </a:r>
          </a:p>
          <a:p>
            <a:r>
              <a:rPr lang="en-US" dirty="0" smtClean="0"/>
              <a:t>Modeled reading</a:t>
            </a:r>
          </a:p>
          <a:p>
            <a:r>
              <a:rPr lang="en-US" dirty="0" smtClean="0"/>
              <a:t>Shared reading</a:t>
            </a:r>
          </a:p>
          <a:p>
            <a:r>
              <a:rPr lang="en-US" dirty="0" smtClean="0"/>
              <a:t>Guided reading</a:t>
            </a:r>
          </a:p>
          <a:p>
            <a:r>
              <a:rPr lang="en-US" dirty="0" smtClean="0"/>
              <a:t>Interactive reading</a:t>
            </a:r>
          </a:p>
          <a:p>
            <a:r>
              <a:rPr lang="en-US" dirty="0" smtClean="0"/>
              <a:t>Paired reading</a:t>
            </a:r>
          </a:p>
          <a:p>
            <a:r>
              <a:rPr lang="en-US" dirty="0" smtClean="0"/>
              <a:t>Independent reading</a:t>
            </a:r>
          </a:p>
          <a:p>
            <a:r>
              <a:rPr lang="en-US" dirty="0" err="1" smtClean="0"/>
              <a:t>Scaffolded</a:t>
            </a:r>
            <a:r>
              <a:rPr lang="en-US" dirty="0" smtClean="0"/>
              <a:t>   -  wait!!  What does that mean?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 the variety of strategies we use to “change up” how we teach reading: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 examples today: </a:t>
            </a:r>
          </a:p>
          <a:p>
            <a:r>
              <a:rPr lang="en-US" dirty="0" smtClean="0"/>
              <a:t>Vocabulary routine to introduce new vocabulary</a:t>
            </a:r>
          </a:p>
          <a:p>
            <a:r>
              <a:rPr lang="en-US" dirty="0" smtClean="0"/>
              <a:t>Cloze activity for brainstorming vocabulary possibilities</a:t>
            </a:r>
          </a:p>
          <a:p>
            <a:r>
              <a:rPr lang="en-US" dirty="0" smtClean="0"/>
              <a:t>Graphic Organizer for vocabulary connections</a:t>
            </a:r>
          </a:p>
          <a:p>
            <a:r>
              <a:rPr lang="en-US" dirty="0" smtClean="0"/>
              <a:t>Vocabulary Stretch with students to use Tiered Vocabulary – show tiers in word walls?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So, what does “scaffolding” look and sound like?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u="sng" dirty="0" smtClean="0"/>
              <a:t>Tier One Words: </a:t>
            </a:r>
            <a:r>
              <a:rPr lang="en-US" dirty="0" smtClean="0"/>
              <a:t>Basic words commonly used and heard in daily language.</a:t>
            </a:r>
          </a:p>
          <a:p>
            <a:r>
              <a:rPr lang="en-US" u="sng" dirty="0" smtClean="0"/>
              <a:t>Tier Two Words:  </a:t>
            </a:r>
            <a:r>
              <a:rPr lang="en-US" dirty="0" smtClean="0"/>
              <a:t>More descriptive or informative words used by more effective language users and can be used across content areas. Teacher direct instruction often needed.</a:t>
            </a:r>
          </a:p>
          <a:p>
            <a:r>
              <a:rPr lang="en-US" u="sng" dirty="0" smtClean="0"/>
              <a:t>Tier Three Words:  </a:t>
            </a:r>
            <a:r>
              <a:rPr lang="en-US" dirty="0" smtClean="0"/>
              <a:t>Words that are specific to a particular topic, subject or domain.  They have low frequency use and may be called “academic vocabulary.” Most often  will require direct instruction.   </a:t>
            </a:r>
          </a:p>
          <a:p>
            <a:r>
              <a:rPr lang="en-US" sz="1600" dirty="0" smtClean="0"/>
              <a:t>Beck, Isabel, </a:t>
            </a:r>
            <a:r>
              <a:rPr lang="en-US" sz="1600" u="sng" dirty="0" smtClean="0"/>
              <a:t>Bringing Words to Life</a:t>
            </a:r>
            <a:r>
              <a:rPr lang="en-US" sz="1600" dirty="0" smtClean="0"/>
              <a:t>, The Guilford Press</a:t>
            </a:r>
            <a:endParaRPr lang="en-US" sz="1700" dirty="0" smtClean="0"/>
          </a:p>
          <a:p>
            <a:endParaRPr lang="en-US" sz="1700" dirty="0" smtClean="0"/>
          </a:p>
          <a:p>
            <a:endParaRPr lang="en-US" sz="1700" dirty="0" smtClean="0"/>
          </a:p>
          <a:p>
            <a:endParaRPr lang="en-US" sz="1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“Three Tier Vocabulary”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will you share this info at your school?</a:t>
            </a:r>
          </a:p>
          <a:p>
            <a:r>
              <a:rPr lang="en-US" dirty="0" smtClean="0"/>
              <a:t>How will this information on text complexity impact your second and third grade teachers?</a:t>
            </a:r>
          </a:p>
          <a:p>
            <a:r>
              <a:rPr lang="en-US" dirty="0" smtClean="0"/>
              <a:t>How will this information influence the 6</a:t>
            </a:r>
            <a:r>
              <a:rPr lang="en-US" baseline="30000" dirty="0" smtClean="0"/>
              <a:t>th</a:t>
            </a:r>
            <a:r>
              <a:rPr lang="en-US" dirty="0" smtClean="0"/>
              <a:t> and 7</a:t>
            </a:r>
            <a:r>
              <a:rPr lang="en-US" baseline="30000" dirty="0" smtClean="0"/>
              <a:t>th</a:t>
            </a:r>
            <a:r>
              <a:rPr lang="en-US" dirty="0" smtClean="0"/>
              <a:t> grade teachers?</a:t>
            </a:r>
          </a:p>
          <a:p>
            <a:r>
              <a:rPr lang="en-US" dirty="0" smtClean="0"/>
              <a:t>Brainstorm the vocabulary activities you currently use – share thoughts on how to incorporate the “Three Tier” approach to these activities.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Wrap-Up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A thread of communication exists, with interpretations along the way: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Council of Chief State School Officers (CCSSO)- University Professors – Publishers - Consultants – Curriculum Support – Teachers – Students – Community</a:t>
            </a:r>
          </a:p>
          <a:p>
            <a:r>
              <a:rPr lang="en-US" dirty="0" smtClean="0"/>
              <a:t>So many documents, </a:t>
            </a:r>
            <a:r>
              <a:rPr lang="en-US" dirty="0" err="1" smtClean="0"/>
              <a:t>powerpoints</a:t>
            </a:r>
            <a:r>
              <a:rPr lang="en-US" dirty="0" smtClean="0"/>
              <a:t>, “</a:t>
            </a:r>
            <a:r>
              <a:rPr lang="en-US" dirty="0" err="1" smtClean="0"/>
              <a:t>pdbytes</a:t>
            </a:r>
            <a:r>
              <a:rPr lang="en-US" dirty="0" smtClean="0"/>
              <a:t>”, webinars, etc. online!!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Common Core State Standards</a:t>
            </a:r>
            <a:br>
              <a:rPr lang="en-US" dirty="0" smtClean="0"/>
            </a:br>
            <a:r>
              <a:rPr lang="en-US" dirty="0" smtClean="0"/>
              <a:t>(CCSS)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68962"/>
          </a:xfrm>
        </p:spPr>
        <p:txBody>
          <a:bodyPr>
            <a:normAutofit/>
          </a:bodyPr>
          <a:lstStyle/>
          <a:p>
            <a:r>
              <a:rPr lang="en-US" dirty="0" smtClean="0"/>
              <a:t>The focus for us today: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do I “unpack” CCSS, Colorado Academic Standards, and </a:t>
            </a:r>
            <a:r>
              <a:rPr lang="en-US" u="sng" dirty="0" smtClean="0"/>
              <a:t>text complexity </a:t>
            </a:r>
            <a:r>
              <a:rPr lang="en-US" dirty="0" smtClean="0"/>
              <a:t>in my classroom?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464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Begin by acknowledging all the good info you’ve learned about phonetic structure, morphology, semantics, </a:t>
            </a:r>
            <a:r>
              <a:rPr lang="en-US" dirty="0" err="1" smtClean="0"/>
              <a:t>syntax,and</a:t>
            </a:r>
            <a:r>
              <a:rPr lang="en-US" dirty="0" smtClean="0"/>
              <a:t> the creation of meaning while reading.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sense the different in levels right away?</a:t>
            </a:r>
          </a:p>
          <a:p>
            <a:r>
              <a:rPr lang="en-US" dirty="0" smtClean="0"/>
              <a:t>What were your clues?</a:t>
            </a:r>
          </a:p>
          <a:p>
            <a:r>
              <a:rPr lang="en-US" dirty="0" smtClean="0"/>
              <a:t>Which reading would have the higher </a:t>
            </a:r>
            <a:r>
              <a:rPr lang="en-US" dirty="0" err="1" smtClean="0"/>
              <a:t>Lexile</a:t>
            </a:r>
            <a:r>
              <a:rPr lang="en-US" dirty="0" smtClean="0"/>
              <a:t> score?</a:t>
            </a:r>
          </a:p>
          <a:p>
            <a:r>
              <a:rPr lang="en-US" dirty="0" smtClean="0"/>
              <a:t>What do you think that?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Compare two readings about “Life in the Desert”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Reading (A) has a </a:t>
            </a:r>
            <a:r>
              <a:rPr lang="en-US" dirty="0" err="1" smtClean="0"/>
              <a:t>lexile</a:t>
            </a:r>
            <a:r>
              <a:rPr lang="en-US" dirty="0" smtClean="0"/>
              <a:t> of 870.</a:t>
            </a:r>
          </a:p>
          <a:p>
            <a:r>
              <a:rPr lang="en-US" dirty="0" smtClean="0"/>
              <a:t>The mean sentence length is 14.09.</a:t>
            </a:r>
          </a:p>
          <a:p>
            <a:endParaRPr lang="en-US" dirty="0" smtClean="0"/>
          </a:p>
          <a:p>
            <a:r>
              <a:rPr lang="en-US" dirty="0" smtClean="0"/>
              <a:t>Reading (B) has a </a:t>
            </a:r>
            <a:r>
              <a:rPr lang="en-US" dirty="0" err="1" smtClean="0"/>
              <a:t>lexile</a:t>
            </a:r>
            <a:r>
              <a:rPr lang="en-US" dirty="0" smtClean="0"/>
              <a:t> of 550.</a:t>
            </a:r>
          </a:p>
          <a:p>
            <a:r>
              <a:rPr lang="en-US" dirty="0" smtClean="0"/>
              <a:t>The mean sentence length if 9.73.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“Life in the Desert” comparison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According to </a:t>
            </a:r>
            <a:r>
              <a:rPr lang="en-US" dirty="0" err="1" smtClean="0"/>
              <a:t>Metametrics</a:t>
            </a:r>
            <a:r>
              <a:rPr lang="en-US" dirty="0" smtClean="0"/>
              <a:t>, Inc, the founder  and researcher of the </a:t>
            </a:r>
            <a:r>
              <a:rPr lang="en-US" dirty="0" err="1" smtClean="0"/>
              <a:t>Lexile</a:t>
            </a:r>
            <a:r>
              <a:rPr lang="en-US" dirty="0" smtClean="0"/>
              <a:t> Framework: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Lexile</a:t>
            </a:r>
            <a:r>
              <a:rPr lang="en-US" dirty="0" smtClean="0"/>
              <a:t> of 870 currently would fall within band for grades 6 – 8.</a:t>
            </a:r>
          </a:p>
          <a:p>
            <a:endParaRPr lang="en-US" dirty="0" smtClean="0"/>
          </a:p>
          <a:p>
            <a:r>
              <a:rPr lang="en-US" dirty="0" smtClean="0"/>
              <a:t>With the new “stretch” bands, a </a:t>
            </a:r>
            <a:r>
              <a:rPr lang="en-US" dirty="0" err="1" smtClean="0"/>
              <a:t>lexile</a:t>
            </a:r>
            <a:r>
              <a:rPr lang="en-US" dirty="0" smtClean="0"/>
              <a:t> of 870 would fall within the band for grades 4-5.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“stretch” </a:t>
            </a:r>
            <a:r>
              <a:rPr lang="en-US" dirty="0" err="1" smtClean="0"/>
              <a:t>lexile</a:t>
            </a:r>
            <a:r>
              <a:rPr lang="en-US" dirty="0" smtClean="0"/>
              <a:t> bands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 descr="model-of-text-complex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762000"/>
            <a:ext cx="815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/>
          <a:lstStyle/>
          <a:p>
            <a:pPr algn="ctr"/>
            <a:r>
              <a:rPr lang="en-US" sz="4000" b="1" smtClean="0"/>
              <a:t> </a:t>
            </a:r>
            <a:r>
              <a:rPr lang="en-US" sz="4000" b="1" dirty="0" smtClean="0">
                <a:solidFill>
                  <a:schemeClr val="accent2"/>
                </a:solidFill>
              </a:rPr>
              <a:t>Text Complexity</a:t>
            </a:r>
            <a:endParaRPr lang="en-US" sz="4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739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Quantitative</a:t>
            </a:r>
            <a:r>
              <a:rPr lang="en-US" dirty="0" smtClean="0"/>
              <a:t> – Readability level. Reading A (550L) is in the 2</a:t>
            </a:r>
            <a:r>
              <a:rPr lang="en-US" baseline="30000" dirty="0" smtClean="0"/>
              <a:t>nd</a:t>
            </a:r>
            <a:r>
              <a:rPr lang="en-US" dirty="0" smtClean="0"/>
              <a:t>-3</a:t>
            </a:r>
            <a:r>
              <a:rPr lang="en-US" baseline="30000" dirty="0" smtClean="0"/>
              <a:t>rd</a:t>
            </a:r>
            <a:r>
              <a:rPr lang="en-US" dirty="0" smtClean="0"/>
              <a:t> grade range.  Reading B (870L) is in the new “stretch” band for 4</a:t>
            </a:r>
            <a:r>
              <a:rPr lang="en-US" baseline="30000" dirty="0" smtClean="0"/>
              <a:t>th</a:t>
            </a:r>
            <a:r>
              <a:rPr lang="en-US" dirty="0" smtClean="0"/>
              <a:t>-5</a:t>
            </a:r>
            <a:r>
              <a:rPr lang="en-US" baseline="30000" dirty="0" smtClean="0"/>
              <a:t>th</a:t>
            </a:r>
            <a:r>
              <a:rPr lang="en-US" dirty="0" smtClean="0"/>
              <a:t> grade. </a:t>
            </a:r>
          </a:p>
          <a:p>
            <a:r>
              <a:rPr lang="en-US" u="sng" dirty="0" smtClean="0"/>
              <a:t>Qualitative</a:t>
            </a:r>
            <a:r>
              <a:rPr lang="en-US" dirty="0" smtClean="0"/>
              <a:t> – Level of meaning, structure, language conventions, clarity, knowledge demands.</a:t>
            </a:r>
          </a:p>
          <a:p>
            <a:r>
              <a:rPr lang="en-US" u="sng" dirty="0" smtClean="0"/>
              <a:t>Reader and Task </a:t>
            </a:r>
            <a:r>
              <a:rPr lang="en-US" dirty="0" smtClean="0"/>
              <a:t>– Reader variables are motivation, experiences, knowledge background.  Task variables refer to interactions with content and assigned expectations.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“Life in the Desert” complexity?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325</TotalTime>
  <Words>919</Words>
  <Application>Microsoft Office PowerPoint</Application>
  <PresentationFormat>On-screen Show (4:3)</PresentationFormat>
  <Paragraphs>92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Unpacking Text Complexity Grades 4-5</vt:lpstr>
      <vt:lpstr>Common Core State Standards (CCSS)</vt:lpstr>
      <vt:lpstr>The focus for us today:  How do I “unpack” CCSS, Colorado Academic Standards, and text complexity in my classroom?  </vt:lpstr>
      <vt:lpstr>Begin by acknowledging all the good info you’ve learned about phonetic structure, morphology, semantics, syntax,and the creation of meaning while reading.</vt:lpstr>
      <vt:lpstr>Compare two readings about “Life in the Desert”</vt:lpstr>
      <vt:lpstr>“Life in the Desert” comparison</vt:lpstr>
      <vt:lpstr>New “stretch” lexile bands</vt:lpstr>
      <vt:lpstr> Text Complexity</vt:lpstr>
      <vt:lpstr>“Life in the Desert” complexity? </vt:lpstr>
      <vt:lpstr>Metametrics, Inc. Text Complexity Lexile bands</vt:lpstr>
      <vt:lpstr>Colorado Academic Standard:  Reading for All Purposes</vt:lpstr>
      <vt:lpstr>Colorado Academic Standards Reading for All Purposes</vt:lpstr>
      <vt:lpstr>Questions for another day:</vt:lpstr>
      <vt:lpstr>Before we finish “unpacking,” let’s discuss how teachers “change up” or differentiate in a classroom - based upon the text complexity.</vt:lpstr>
      <vt:lpstr>Name the variety of strategies we use to “change up” how we teach reading:</vt:lpstr>
      <vt:lpstr>So, what does “scaffolding” look and sound like?</vt:lpstr>
      <vt:lpstr>“Three Tier Vocabulary”</vt:lpstr>
      <vt:lpstr>Wrap-Up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Unpacking Text Complexity Grades 4-5</dc:title>
  <dc:creator>Read with Peg</dc:creator>
  <cp:lastModifiedBy>Read with Peg</cp:lastModifiedBy>
  <cp:revision>43</cp:revision>
  <dcterms:created xsi:type="dcterms:W3CDTF">2013-02-11T19:55:53Z</dcterms:created>
  <dcterms:modified xsi:type="dcterms:W3CDTF">2013-02-12T20:00:24Z</dcterms:modified>
</cp:coreProperties>
</file>